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hoDwtBmz6mIIyBFcGsf9hawPGe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0ed3270ae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0ed3270a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0ed3270ae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0ed3270a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0ed3270ae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0ed3270a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0ed3270ae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0ed3270a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0ed3270ae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0ed3270a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0f0ef32f1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0f0ef32f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0ed3270a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120ed3270ae_0_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0ed3270ae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20ed3270ae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0f0ef32f1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20f0ef32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0ed3270ae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0ed3270a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0ed3270a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20ed3270ae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0ed3270a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20ed3270ae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Partie Bureaux : 1 réseau employés + 1 réseau invités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Pas les unes au dessus des autres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Chevauchés les unes sur les autres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Pas au dessus des employés ou invités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Pas trop vers l’extérieur</a:t>
            </a:r>
            <a:endParaRPr/>
          </a:p>
        </p:txBody>
      </p:sp>
      <p:sp>
        <p:nvSpPr>
          <p:cNvPr id="199" name="Google Shape;19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Couverture totale des allées de stockage</a:t>
            </a:r>
            <a:endParaRPr/>
          </a:p>
        </p:txBody>
      </p:sp>
      <p:sp>
        <p:nvSpPr>
          <p:cNvPr id="209" name="Google Shape;20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Google Shape;24;p12"/>
            <p:cNvSpPr/>
            <p:nvPr/>
          </p:nvSpPr>
          <p:spPr>
            <a:xfrm>
              <a:off x="0" y="-7862"/>
              <a:ext cx="863600" cy="5698067"/>
            </a:xfrm>
            <a:custGeom>
              <a:rect b="b" l="l" r="r" t="t"/>
              <a:pathLst>
                <a:path extrusionOk="0" h="5698067" w="86360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5" name="Google Shape;25;p1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1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" name="Google Shape;27;p12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8" name="Google Shape;28;p12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Google Shape;29;p1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12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1" name="Google Shape;31;p12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2" name="Google Shape;32;p12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3" name="Google Shape;33;p1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12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1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légende">
  <p:cSld name="Titre et légend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 avec légende">
  <p:cSld name="Citation avec légend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3" name="Google Shape;103;p2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2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e nom">
  <p:cSld name="Carte nom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e nom citation">
  <p:cSld name="Carte nom cita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8" name="Google Shape;118;p2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rai ou faux">
  <p:cSld name="Vrai ou faux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" type="body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4" name="Google Shape;54;p15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3" name="Google Shape;63;p16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0" name="Google Shape;80;p1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0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7" name="Google Shape;87;p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9" name="Google Shape;89;p2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1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1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0" name="Google Shape;10;p1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3" name="Google Shape;13;p1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4" name="Google Shape;14;p1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1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1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1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1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1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/>
          <p:nvPr>
            <p:ph type="ctrTitle"/>
          </p:nvPr>
        </p:nvSpPr>
        <p:spPr>
          <a:xfrm>
            <a:off x="1126975" y="1876102"/>
            <a:ext cx="8508600" cy="187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fr-FR"/>
              <a:t>LaserLog – Renouvellement du Siège Social</a:t>
            </a:r>
            <a:endParaRPr/>
          </a:p>
        </p:txBody>
      </p:sp>
      <p:sp>
        <p:nvSpPr>
          <p:cNvPr id="144" name="Google Shape;144;p1"/>
          <p:cNvSpPr txBox="1"/>
          <p:nvPr>
            <p:ph idx="1" type="subTitle"/>
          </p:nvPr>
        </p:nvSpPr>
        <p:spPr>
          <a:xfrm>
            <a:off x="4398475" y="4165325"/>
            <a:ext cx="1965600" cy="82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fr-FR">
                <a:solidFill>
                  <a:srgbClr val="7F7F7F"/>
                </a:solidFill>
              </a:rPr>
              <a:t>LAFORGE Samuel</a:t>
            </a:r>
            <a:endParaRPr>
              <a:solidFill>
                <a:srgbClr val="7F7F7F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fr-FR">
                <a:solidFill>
                  <a:srgbClr val="7F7F7F"/>
                </a:solidFill>
              </a:rPr>
              <a:t>LEGER Lucas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145" name="Google Shape;145;p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46" name="Google Shape;14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0" y="5063175"/>
            <a:ext cx="1670725" cy="16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"/>
          <p:cNvSpPr txBox="1"/>
          <p:nvPr/>
        </p:nvSpPr>
        <p:spPr>
          <a:xfrm>
            <a:off x="10977125" y="105875"/>
            <a:ext cx="11679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01/04/2022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0ed3270ae_0_6"/>
          <p:cNvSpPr txBox="1"/>
          <p:nvPr>
            <p:ph type="title"/>
          </p:nvPr>
        </p:nvSpPr>
        <p:spPr>
          <a:xfrm>
            <a:off x="677325" y="609600"/>
            <a:ext cx="7630800" cy="7377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Choix des équipements (Switch LTG)</a:t>
            </a:r>
            <a:endParaRPr/>
          </a:p>
        </p:txBody>
      </p:sp>
      <p:sp>
        <p:nvSpPr>
          <p:cNvPr id="220" name="Google Shape;220;g120ed3270ae_0_6"/>
          <p:cNvSpPr txBox="1"/>
          <p:nvPr>
            <p:ph idx="1" type="body"/>
          </p:nvPr>
        </p:nvSpPr>
        <p:spPr>
          <a:xfrm>
            <a:off x="677325" y="1571150"/>
            <a:ext cx="4941900" cy="49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852"/>
              <a:buNone/>
            </a:pPr>
            <a:r>
              <a:rPr lang="fr-FR" u="sng"/>
              <a:t>HPE FlexFabric 5950 (Coeur de Réseau) :</a:t>
            </a:r>
            <a:endParaRPr u="sng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fr-FR"/>
              <a:t>48 ports SFP+</a:t>
            </a:r>
            <a:endParaRPr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fr-FR"/>
              <a:t>Capacité de 960 Gbps</a:t>
            </a:r>
            <a:endParaRPr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fr-FR"/>
              <a:t>Couche 4</a:t>
            </a:r>
            <a:endParaRPr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fr-FR"/>
              <a:t>Double alimentation</a:t>
            </a:r>
            <a:endParaRPr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fr-FR"/>
              <a:t>Protocoles (SSH, SNMP, LACP, OSPF…)</a:t>
            </a:r>
            <a:endParaRPr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fr-FR"/>
              <a:t>Fin de vie de 6 ans</a:t>
            </a:r>
            <a:endParaRPr/>
          </a:p>
          <a:p>
            <a:pPr indent="-299466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16"/>
              <a:buChar char="-"/>
            </a:pPr>
            <a:r>
              <a:t/>
            </a:r>
            <a:endParaRPr sz="1395"/>
          </a:p>
        </p:txBody>
      </p:sp>
      <p:pic>
        <p:nvPicPr>
          <p:cNvPr id="221" name="Google Shape;221;g120ed3270ae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288" y="2532850"/>
            <a:ext cx="3613575" cy="15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20ed3270ae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663" y="4640875"/>
            <a:ext cx="1396800" cy="13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20ed3270ae_0_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0ed3270ae_0_28"/>
          <p:cNvSpPr txBox="1"/>
          <p:nvPr>
            <p:ph type="title"/>
          </p:nvPr>
        </p:nvSpPr>
        <p:spPr>
          <a:xfrm>
            <a:off x="677325" y="609600"/>
            <a:ext cx="7668300" cy="7116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Choix des équipements (Switch LTE)</a:t>
            </a:r>
            <a:endParaRPr/>
          </a:p>
        </p:txBody>
      </p:sp>
      <p:sp>
        <p:nvSpPr>
          <p:cNvPr id="229" name="Google Shape;229;g120ed3270ae_0_28"/>
          <p:cNvSpPr txBox="1"/>
          <p:nvPr>
            <p:ph idx="1" type="body"/>
          </p:nvPr>
        </p:nvSpPr>
        <p:spPr>
          <a:xfrm>
            <a:off x="677329" y="1546725"/>
            <a:ext cx="51924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-FR" u="sng"/>
              <a:t>Aruba Instant On 1960 :</a:t>
            </a:r>
            <a:endParaRPr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fr-FR"/>
              <a:t>48 ports RJ45 + 2 ports SFP+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fr-FR"/>
              <a:t>Capacité de 176 Gbps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fr-FR"/>
              <a:t>Couche 2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fr-FR"/>
              <a:t>Protocoles (SSH, SNMP, LACP, STP…)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fr-FR"/>
              <a:t>Fin de vie de 6 ans</a:t>
            </a:r>
            <a:endParaRPr/>
          </a:p>
        </p:txBody>
      </p:sp>
      <p:pic>
        <p:nvPicPr>
          <p:cNvPr id="230" name="Google Shape;230;g120ed3270ae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125" y="4716013"/>
            <a:ext cx="1817675" cy="7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20ed3270ae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9576" y="2607142"/>
            <a:ext cx="3616783" cy="14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20ed3270ae_0_2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0ed3270ae_0_13"/>
          <p:cNvSpPr txBox="1"/>
          <p:nvPr>
            <p:ph type="title"/>
          </p:nvPr>
        </p:nvSpPr>
        <p:spPr>
          <a:xfrm>
            <a:off x="677325" y="609600"/>
            <a:ext cx="7032000" cy="7095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Choix des équipements (Firewall)</a:t>
            </a:r>
            <a:endParaRPr/>
          </a:p>
        </p:txBody>
      </p:sp>
      <p:pic>
        <p:nvPicPr>
          <p:cNvPr id="238" name="Google Shape;238;g120ed3270ae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975" y="4352375"/>
            <a:ext cx="1752699" cy="9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20ed3270ae_0_13"/>
          <p:cNvSpPr txBox="1"/>
          <p:nvPr>
            <p:ph idx="1" type="body"/>
          </p:nvPr>
        </p:nvSpPr>
        <p:spPr>
          <a:xfrm>
            <a:off x="677325" y="1532525"/>
            <a:ext cx="4900200" cy="469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-FR" u="sng"/>
              <a:t>Sophos XGS-3100 </a:t>
            </a:r>
            <a:r>
              <a:rPr lang="fr-FR"/>
              <a:t>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fr-FR"/>
              <a:t>Nouvelle Génération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fr-FR"/>
              <a:t>8 ports RJ45 1Gbps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fr-FR"/>
              <a:t>2 ports SFP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fr-FR"/>
              <a:t>2 ports SFP+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fr-FR"/>
              <a:t>Permet le filtrage avancé</a:t>
            </a:r>
            <a:endParaRPr/>
          </a:p>
        </p:txBody>
      </p:sp>
      <p:pic>
        <p:nvPicPr>
          <p:cNvPr id="240" name="Google Shape;240;g120ed3270ae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675" y="2630450"/>
            <a:ext cx="4131298" cy="5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20ed3270ae_0_1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0ed3270ae_0_18"/>
          <p:cNvSpPr txBox="1"/>
          <p:nvPr>
            <p:ph type="title"/>
          </p:nvPr>
        </p:nvSpPr>
        <p:spPr>
          <a:xfrm>
            <a:off x="677325" y="609600"/>
            <a:ext cx="5928000" cy="7254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Choix des équipements (AP)</a:t>
            </a:r>
            <a:endParaRPr/>
          </a:p>
        </p:txBody>
      </p:sp>
      <p:sp>
        <p:nvSpPr>
          <p:cNvPr id="247" name="Google Shape;247;g120ed3270ae_0_18"/>
          <p:cNvSpPr txBox="1"/>
          <p:nvPr>
            <p:ph idx="1" type="body"/>
          </p:nvPr>
        </p:nvSpPr>
        <p:spPr>
          <a:xfrm>
            <a:off x="677325" y="1554725"/>
            <a:ext cx="4065300" cy="473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-FR" u="sng"/>
              <a:t>D-Link DAP-X2810</a:t>
            </a:r>
            <a:r>
              <a:rPr lang="fr-FR"/>
              <a:t> 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fr-FR"/>
              <a:t>Rayon de portée de 10m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fr-FR"/>
              <a:t>Wi-Fi 6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fr-FR"/>
              <a:t>2 RJ45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fr-FR"/>
              <a:t>PoE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fr-FR"/>
              <a:t>Controller Nuclias Connect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fr-FR"/>
              <a:t>128 connexions en </a:t>
            </a:r>
            <a:r>
              <a:rPr lang="fr-FR"/>
              <a:t>simultanée</a:t>
            </a:r>
            <a:endParaRPr/>
          </a:p>
        </p:txBody>
      </p:sp>
      <p:pic>
        <p:nvPicPr>
          <p:cNvPr id="248" name="Google Shape;248;g120ed3270ae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638" y="2076625"/>
            <a:ext cx="2174652" cy="7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20ed3270ae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0438" y="4211100"/>
            <a:ext cx="1395025" cy="13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20ed3270ae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1225" y="3079599"/>
            <a:ext cx="1991575" cy="8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20ed3270ae_0_1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0ed3270ae_0_92"/>
          <p:cNvSpPr txBox="1"/>
          <p:nvPr>
            <p:ph type="title"/>
          </p:nvPr>
        </p:nvSpPr>
        <p:spPr>
          <a:xfrm>
            <a:off x="677325" y="609600"/>
            <a:ext cx="7913400" cy="8124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Choix des équipements (AP entrepôt)</a:t>
            </a:r>
            <a:endParaRPr/>
          </a:p>
        </p:txBody>
      </p:sp>
      <p:sp>
        <p:nvSpPr>
          <p:cNvPr id="257" name="Google Shape;257;g120ed3270ae_0_92"/>
          <p:cNvSpPr txBox="1"/>
          <p:nvPr>
            <p:ph idx="1" type="body"/>
          </p:nvPr>
        </p:nvSpPr>
        <p:spPr>
          <a:xfrm>
            <a:off x="677325" y="1554725"/>
            <a:ext cx="4065300" cy="473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-FR" u="sng"/>
              <a:t>Startech + Antenne Yagi :</a:t>
            </a:r>
            <a:endParaRPr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fr-FR"/>
              <a:t>AP extérieur bas de gamme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fr-FR"/>
              <a:t>Résistance à l’humidité + poussière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fr-FR"/>
              <a:t>Adaptable avec une antenne RP-SMA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fr-FR"/>
              <a:t>Antenne directionnelle 200m</a:t>
            </a:r>
            <a:endParaRPr/>
          </a:p>
        </p:txBody>
      </p:sp>
      <p:pic>
        <p:nvPicPr>
          <p:cNvPr id="258" name="Google Shape;258;g120ed3270ae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7386" y="2420525"/>
            <a:ext cx="1079301" cy="107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20ed3270ae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925" y="1797175"/>
            <a:ext cx="1541724" cy="23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20ed3270ae_0_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2750" y="4653400"/>
            <a:ext cx="1927249" cy="13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20ed3270ae_0_9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"/>
          <p:cNvSpPr txBox="1"/>
          <p:nvPr>
            <p:ph type="title"/>
          </p:nvPr>
        </p:nvSpPr>
        <p:spPr>
          <a:xfrm>
            <a:off x="677325" y="609600"/>
            <a:ext cx="6199500" cy="7377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fr-FR"/>
              <a:t>Engagement durant le projet</a:t>
            </a:r>
            <a:endParaRPr/>
          </a:p>
        </p:txBody>
      </p:sp>
      <p:sp>
        <p:nvSpPr>
          <p:cNvPr id="267" name="Google Shape;267;p9"/>
          <p:cNvSpPr txBox="1"/>
          <p:nvPr>
            <p:ph idx="1" type="body"/>
          </p:nvPr>
        </p:nvSpPr>
        <p:spPr>
          <a:xfrm>
            <a:off x="677325" y="2160600"/>
            <a:ext cx="4326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fr-FR"/>
              <a:t>SLA pour la gestion des équipements :</a:t>
            </a:r>
            <a:endParaRPr/>
          </a:p>
        </p:txBody>
      </p:sp>
      <p:pic>
        <p:nvPicPr>
          <p:cNvPr id="268" name="Google Shape;2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975" y="4359075"/>
            <a:ext cx="8261376" cy="14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975" y="2991375"/>
            <a:ext cx="8261376" cy="107948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0f0ef32f1_0_34"/>
          <p:cNvSpPr txBox="1"/>
          <p:nvPr>
            <p:ph type="title"/>
          </p:nvPr>
        </p:nvSpPr>
        <p:spPr>
          <a:xfrm>
            <a:off x="677325" y="609600"/>
            <a:ext cx="6601800" cy="6627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-FR" sz="3640"/>
              <a:t>Plan d’action et rétroplanning</a:t>
            </a:r>
            <a:endParaRPr sz="36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240"/>
          </a:p>
        </p:txBody>
      </p:sp>
      <p:sp>
        <p:nvSpPr>
          <p:cNvPr id="276" name="Google Shape;276;g120f0ef32f1_0_3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77" name="Google Shape;277;g120f0ef32f1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50" y="2082900"/>
            <a:ext cx="6383576" cy="27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120f0ef32f1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0576" y="2082900"/>
            <a:ext cx="4238276" cy="3806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0ed3270ae_0_218"/>
          <p:cNvSpPr txBox="1"/>
          <p:nvPr>
            <p:ph type="title"/>
          </p:nvPr>
        </p:nvSpPr>
        <p:spPr>
          <a:xfrm>
            <a:off x="677325" y="609600"/>
            <a:ext cx="7312800" cy="702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fr-FR"/>
              <a:t>Organisation du centre de services</a:t>
            </a:r>
            <a:endParaRPr/>
          </a:p>
        </p:txBody>
      </p:sp>
      <p:sp>
        <p:nvSpPr>
          <p:cNvPr id="284" name="Google Shape;284;g120ed3270ae_0_218"/>
          <p:cNvSpPr txBox="1"/>
          <p:nvPr/>
        </p:nvSpPr>
        <p:spPr>
          <a:xfrm>
            <a:off x="290700" y="1860400"/>
            <a:ext cx="10644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latin typeface="Trebuchet MS"/>
                <a:ea typeface="Trebuchet MS"/>
                <a:cs typeface="Trebuchet MS"/>
                <a:sym typeface="Trebuchet MS"/>
              </a:rPr>
              <a:t>Trois niveaux de support :</a:t>
            </a:r>
            <a:endParaRPr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-"/>
            </a:pPr>
            <a:r>
              <a:rPr lang="fr-FR">
                <a:latin typeface="Trebuchet MS"/>
                <a:ea typeface="Trebuchet MS"/>
                <a:cs typeface="Trebuchet MS"/>
                <a:sym typeface="Trebuchet MS"/>
              </a:rPr>
              <a:t>N1 : Traitent majoritairement pour des demandes utilisateurs et pour des incidents techniques basiques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-"/>
            </a:pPr>
            <a:r>
              <a:rPr lang="fr-FR">
                <a:latin typeface="Trebuchet MS"/>
                <a:ea typeface="Trebuchet MS"/>
                <a:cs typeface="Trebuchet MS"/>
                <a:sym typeface="Trebuchet MS"/>
              </a:rPr>
              <a:t>N2 : Traitent les tickets d’incidents techniques nécessitant des connaissances approfondies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Trebuchet MS"/>
                <a:ea typeface="Trebuchet MS"/>
                <a:cs typeface="Trebuchet MS"/>
                <a:sym typeface="Trebuchet MS"/>
              </a:rPr>
              <a:t>       Traitent aussi les problèmes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-"/>
            </a:pPr>
            <a:r>
              <a:rPr lang="fr-FR">
                <a:latin typeface="Trebuchet MS"/>
                <a:ea typeface="Trebuchet MS"/>
                <a:cs typeface="Trebuchet MS"/>
                <a:sym typeface="Trebuchet MS"/>
              </a:rPr>
              <a:t>N3 : Gèrent les tickets escaladés depuis les niveaux inférieurs et aident les autres techniciens en cas de difficultés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latin typeface="Trebuchet MS"/>
                <a:ea typeface="Trebuchet MS"/>
                <a:cs typeface="Trebuchet MS"/>
                <a:sym typeface="Trebuchet MS"/>
              </a:rPr>
              <a:t>Supervision :</a:t>
            </a:r>
            <a:endParaRPr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-"/>
            </a:pPr>
            <a:r>
              <a:rPr lang="fr-FR">
                <a:latin typeface="Trebuchet MS"/>
                <a:ea typeface="Trebuchet MS"/>
                <a:cs typeface="Trebuchet MS"/>
                <a:sym typeface="Trebuchet MS"/>
              </a:rPr>
              <a:t>Utilisation de Centreon + Grafana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-"/>
            </a:pPr>
            <a:r>
              <a:rPr lang="fr-FR">
                <a:latin typeface="Trebuchet MS"/>
                <a:ea typeface="Trebuchet MS"/>
                <a:cs typeface="Trebuchet MS"/>
                <a:sym typeface="Trebuchet MS"/>
              </a:rPr>
              <a:t>Système de notification 24h/24 + astreinte nous permettant d’intervenir à tout moment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-"/>
            </a:pPr>
            <a:r>
              <a:rPr lang="fr-FR">
                <a:latin typeface="Trebuchet MS"/>
                <a:ea typeface="Trebuchet MS"/>
                <a:cs typeface="Trebuchet MS"/>
                <a:sym typeface="Trebuchet MS"/>
              </a:rPr>
              <a:t>NIPS SNORT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5" name="Google Shape;285;g120ed3270ae_0_21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86" name="Google Shape;286;g120ed3270ae_0_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950" y="5657275"/>
            <a:ext cx="1200725" cy="12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20ed3270ae_0_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275" y="5493099"/>
            <a:ext cx="1320900" cy="13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120ed3270ae_0_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075" y="5646675"/>
            <a:ext cx="1539276" cy="115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0ed3270ae_0_203"/>
          <p:cNvSpPr txBox="1"/>
          <p:nvPr>
            <p:ph type="title"/>
          </p:nvPr>
        </p:nvSpPr>
        <p:spPr>
          <a:xfrm>
            <a:off x="677330" y="609600"/>
            <a:ext cx="4244100" cy="7284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fr-FR"/>
              <a:t>Matrice de priorité</a:t>
            </a:r>
            <a:endParaRPr/>
          </a:p>
        </p:txBody>
      </p:sp>
      <p:sp>
        <p:nvSpPr>
          <p:cNvPr id="294" name="Google Shape;294;g120ed3270ae_0_20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95" name="Google Shape;295;g120ed3270ae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00" y="1678125"/>
            <a:ext cx="6545011" cy="46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0f0ef32f1_0_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01" name="Google Shape;301;g120f0ef32f1_0_5"/>
          <p:cNvSpPr txBox="1"/>
          <p:nvPr>
            <p:ph type="title"/>
          </p:nvPr>
        </p:nvSpPr>
        <p:spPr>
          <a:xfrm>
            <a:off x="677328" y="609600"/>
            <a:ext cx="5357400" cy="7377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Service Level Agreement</a:t>
            </a:r>
            <a:endParaRPr/>
          </a:p>
        </p:txBody>
      </p:sp>
      <p:pic>
        <p:nvPicPr>
          <p:cNvPr id="302" name="Google Shape;302;g120f0ef32f1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2900"/>
            <a:ext cx="11887199" cy="255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/>
          <p:nvPr>
            <p:ph type="title"/>
          </p:nvPr>
        </p:nvSpPr>
        <p:spPr>
          <a:xfrm>
            <a:off x="677325" y="609600"/>
            <a:ext cx="2363400" cy="7002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fr-FR"/>
              <a:t>Sommaire</a:t>
            </a:r>
            <a:endParaRPr/>
          </a:p>
        </p:txBody>
      </p:sp>
      <p:sp>
        <p:nvSpPr>
          <p:cNvPr id="153" name="Google Shape;153;p2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SzPts val="1640"/>
              <a:buChar char="►"/>
            </a:pPr>
            <a:r>
              <a:rPr lang="fr-FR" sz="2000"/>
              <a:t>Introduction</a:t>
            </a:r>
            <a:endParaRPr sz="2000"/>
          </a:p>
          <a:p>
            <a:pPr indent="-355600" lvl="0" marL="342900" rtl="0" algn="l">
              <a:spcBef>
                <a:spcPts val="1000"/>
              </a:spcBef>
              <a:spcAft>
                <a:spcPts val="0"/>
              </a:spcAft>
              <a:buSzPts val="1640"/>
              <a:buChar char="►"/>
            </a:pPr>
            <a:r>
              <a:rPr lang="fr-FR" sz="2000"/>
              <a:t>Schéma d’architecture proposée</a:t>
            </a:r>
            <a:endParaRPr sz="2000"/>
          </a:p>
          <a:p>
            <a:pPr indent="-355600" lvl="0" marL="342900" rtl="0" algn="l">
              <a:spcBef>
                <a:spcPts val="1000"/>
              </a:spcBef>
              <a:spcAft>
                <a:spcPts val="0"/>
              </a:spcAft>
              <a:buSzPts val="1640"/>
              <a:buChar char="►"/>
            </a:pPr>
            <a:r>
              <a:rPr lang="fr-FR" sz="2000"/>
              <a:t>Choix des équipements</a:t>
            </a:r>
            <a:endParaRPr sz="2000"/>
          </a:p>
          <a:p>
            <a:pPr indent="-355600" lvl="0" marL="342900" rtl="0" algn="l">
              <a:spcBef>
                <a:spcPts val="1000"/>
              </a:spcBef>
              <a:spcAft>
                <a:spcPts val="0"/>
              </a:spcAft>
              <a:buSzPts val="1640"/>
              <a:buChar char="►"/>
            </a:pPr>
            <a:r>
              <a:rPr lang="fr-FR" sz="2000"/>
              <a:t>Engagement durant le projet</a:t>
            </a:r>
            <a:endParaRPr sz="2000"/>
          </a:p>
          <a:p>
            <a:pPr indent="-355600" lvl="0" marL="342900" rtl="0" algn="l">
              <a:spcBef>
                <a:spcPts val="1000"/>
              </a:spcBef>
              <a:spcAft>
                <a:spcPts val="0"/>
              </a:spcAft>
              <a:buSzPts val="1640"/>
              <a:buChar char="►"/>
            </a:pPr>
            <a:r>
              <a:rPr lang="fr-FR" sz="2000"/>
              <a:t>Maintien</a:t>
            </a:r>
            <a:r>
              <a:rPr lang="fr-FR" sz="2000"/>
              <a:t> en conditions opérationnelles</a:t>
            </a:r>
            <a:endParaRPr sz="2000"/>
          </a:p>
          <a:p>
            <a:pPr indent="-355600" lvl="0" marL="342900" rtl="0" algn="l">
              <a:spcBef>
                <a:spcPts val="1000"/>
              </a:spcBef>
              <a:spcAft>
                <a:spcPts val="0"/>
              </a:spcAft>
              <a:buSzPts val="1640"/>
              <a:buChar char="►"/>
            </a:pPr>
            <a:r>
              <a:rPr lang="fr-FR" sz="2000"/>
              <a:t>Coûts totaux</a:t>
            </a:r>
            <a:endParaRPr sz="2000"/>
          </a:p>
        </p:txBody>
      </p:sp>
      <p:sp>
        <p:nvSpPr>
          <p:cNvPr id="154" name="Google Shape;154;p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0ed3270ae_0_51"/>
          <p:cNvSpPr txBox="1"/>
          <p:nvPr>
            <p:ph type="title"/>
          </p:nvPr>
        </p:nvSpPr>
        <p:spPr>
          <a:xfrm>
            <a:off x="677331" y="609600"/>
            <a:ext cx="2943600" cy="7752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Coûts totaux</a:t>
            </a:r>
            <a:endParaRPr/>
          </a:p>
        </p:txBody>
      </p:sp>
      <p:sp>
        <p:nvSpPr>
          <p:cNvPr id="308" name="Google Shape;308;g120ed3270ae_0_51"/>
          <p:cNvSpPr txBox="1"/>
          <p:nvPr/>
        </p:nvSpPr>
        <p:spPr>
          <a:xfrm>
            <a:off x="152400" y="2008100"/>
            <a:ext cx="420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Trebuchet MS"/>
                <a:ea typeface="Trebuchet MS"/>
                <a:cs typeface="Trebuchet MS"/>
                <a:sym typeface="Trebuchet MS"/>
              </a:rPr>
              <a:t>Dépense par catégorie et par équipement :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9" name="Google Shape;309;g120ed3270ae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25" y="2623700"/>
            <a:ext cx="11887201" cy="129548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20ed3270ae_0_51"/>
          <p:cNvSpPr txBox="1"/>
          <p:nvPr/>
        </p:nvSpPr>
        <p:spPr>
          <a:xfrm>
            <a:off x="152400" y="4021900"/>
            <a:ext cx="37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Trebuchet MS"/>
                <a:ea typeface="Trebuchet MS"/>
                <a:cs typeface="Trebuchet MS"/>
                <a:sym typeface="Trebuchet MS"/>
              </a:rPr>
              <a:t>Total : 135 080€ + 33 820€ / an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1" name="Google Shape;311;g120ed3270ae_0_5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"/>
          <p:cNvSpPr txBox="1"/>
          <p:nvPr>
            <p:ph type="title"/>
          </p:nvPr>
        </p:nvSpPr>
        <p:spPr>
          <a:xfrm>
            <a:off x="1637300" y="609600"/>
            <a:ext cx="6661500" cy="7188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fr-FR"/>
              <a:t>Merci pour votre attention !</a:t>
            </a:r>
            <a:endParaRPr/>
          </a:p>
        </p:txBody>
      </p:sp>
      <p:sp>
        <p:nvSpPr>
          <p:cNvPr id="317" name="Google Shape;317;p10"/>
          <p:cNvSpPr txBox="1"/>
          <p:nvPr>
            <p:ph idx="1" type="body"/>
          </p:nvPr>
        </p:nvSpPr>
        <p:spPr>
          <a:xfrm>
            <a:off x="3447738" y="2291599"/>
            <a:ext cx="30558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fr-FR"/>
              <a:t>Avez-vous des questions ?</a:t>
            </a:r>
            <a:endParaRPr/>
          </a:p>
        </p:txBody>
      </p:sp>
      <p:sp>
        <p:nvSpPr>
          <p:cNvPr id="318" name="Google Shape;318;p1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319" name="Google Shape;31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927" y="3378325"/>
            <a:ext cx="2613198" cy="261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 txBox="1"/>
          <p:nvPr>
            <p:ph type="title"/>
          </p:nvPr>
        </p:nvSpPr>
        <p:spPr>
          <a:xfrm>
            <a:off x="677325" y="609600"/>
            <a:ext cx="2877900" cy="6534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fr-FR"/>
              <a:t>Introduction</a:t>
            </a:r>
            <a:endParaRPr/>
          </a:p>
        </p:txBody>
      </p:sp>
      <p:sp>
        <p:nvSpPr>
          <p:cNvPr id="160" name="Google Shape;160;p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fr-FR"/>
              <a:t>LaserLog (société de logistique mondiale pour les entreprises d'Europe et du Moyen-Orient)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fr-FR"/>
              <a:t>Déménagement en région Parisienne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fr-FR"/>
              <a:t>Renouvellement de leur infrastructure (projet Omega12)</a:t>
            </a:r>
            <a:endParaRPr/>
          </a:p>
        </p:txBody>
      </p:sp>
      <p:pic>
        <p:nvPicPr>
          <p:cNvPr id="161" name="Google Shape;16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562" y="5637750"/>
            <a:ext cx="4776875" cy="8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/>
          <p:nvPr>
            <p:ph type="title"/>
          </p:nvPr>
        </p:nvSpPr>
        <p:spPr>
          <a:xfrm>
            <a:off x="677325" y="609600"/>
            <a:ext cx="8332500" cy="7377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fr-FR"/>
              <a:t>Schéma d’architecture proposée (fibre)</a:t>
            </a:r>
            <a:endParaRPr/>
          </a:p>
        </p:txBody>
      </p:sp>
      <p:pic>
        <p:nvPicPr>
          <p:cNvPr id="168" name="Google Shape;16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038" y="1467050"/>
            <a:ext cx="6727026" cy="4762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"/>
          <p:cNvSpPr txBox="1"/>
          <p:nvPr/>
        </p:nvSpPr>
        <p:spPr>
          <a:xfrm>
            <a:off x="7738300" y="3267225"/>
            <a:ext cx="207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Trebuchet MS"/>
                <a:ea typeface="Trebuchet MS"/>
                <a:cs typeface="Trebuchet MS"/>
                <a:sym typeface="Trebuchet MS"/>
              </a:rPr>
              <a:t>Accès :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-"/>
            </a:pPr>
            <a:r>
              <a:rPr lang="fr-FR">
                <a:latin typeface="Trebuchet MS"/>
                <a:ea typeface="Trebuchet MS"/>
                <a:cs typeface="Trebuchet MS"/>
                <a:sym typeface="Trebuchet MS"/>
              </a:rPr>
              <a:t>WAN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-"/>
            </a:pPr>
            <a:r>
              <a:rPr lang="fr-FR">
                <a:latin typeface="Trebuchet MS"/>
                <a:ea typeface="Trebuchet MS"/>
                <a:cs typeface="Trebuchet MS"/>
                <a:sym typeface="Trebuchet MS"/>
              </a:rPr>
              <a:t>WEB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-"/>
            </a:pPr>
            <a:r>
              <a:rPr lang="fr-FR">
                <a:latin typeface="Trebuchet MS"/>
                <a:ea typeface="Trebuchet MS"/>
                <a:cs typeface="Trebuchet MS"/>
                <a:sym typeface="Trebuchet MS"/>
              </a:rPr>
              <a:t>Téléphonie (RNIS)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" name="Google Shape;170;p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0ed3270ae_0_42"/>
          <p:cNvSpPr txBox="1"/>
          <p:nvPr>
            <p:ph type="title"/>
          </p:nvPr>
        </p:nvSpPr>
        <p:spPr>
          <a:xfrm>
            <a:off x="677325" y="553475"/>
            <a:ext cx="8360700" cy="681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fr-FR"/>
              <a:t>Schéma d’architecture proposée (fibre)</a:t>
            </a:r>
            <a:endParaRPr/>
          </a:p>
        </p:txBody>
      </p:sp>
      <p:sp>
        <p:nvSpPr>
          <p:cNvPr id="176" name="Google Shape;176;g120ed3270ae_0_42"/>
          <p:cNvSpPr txBox="1"/>
          <p:nvPr/>
        </p:nvSpPr>
        <p:spPr>
          <a:xfrm>
            <a:off x="5847550" y="3437575"/>
            <a:ext cx="406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-"/>
            </a:pPr>
            <a:r>
              <a:rPr lang="fr-FR">
                <a:latin typeface="Trebuchet MS"/>
                <a:ea typeface="Trebuchet MS"/>
                <a:cs typeface="Trebuchet MS"/>
                <a:sym typeface="Trebuchet MS"/>
              </a:rPr>
              <a:t>Fibre 5Gbps FTTO + débit dédié + GTR 8h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-"/>
            </a:pPr>
            <a:r>
              <a:rPr lang="fr-FR">
                <a:latin typeface="Trebuchet MS"/>
                <a:ea typeface="Trebuchet MS"/>
                <a:cs typeface="Trebuchet MS"/>
                <a:sym typeface="Trebuchet MS"/>
              </a:rPr>
              <a:t>Fibre 5Gbps FTTO + débit dédié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7" name="Google Shape;177;g120ed3270ae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1425850"/>
            <a:ext cx="4952425" cy="537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20ed3270ae_0_4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0ed3270ae_0_33"/>
          <p:cNvSpPr txBox="1"/>
          <p:nvPr>
            <p:ph type="title"/>
          </p:nvPr>
        </p:nvSpPr>
        <p:spPr>
          <a:xfrm>
            <a:off x="677325" y="609600"/>
            <a:ext cx="7913400" cy="660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fr-FR"/>
              <a:t>Schéma d’architecture proposée (réseau)</a:t>
            </a:r>
            <a:endParaRPr/>
          </a:p>
        </p:txBody>
      </p:sp>
      <p:pic>
        <p:nvPicPr>
          <p:cNvPr id="184" name="Google Shape;184;g120ed3270ae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1206" y="3048638"/>
            <a:ext cx="2559200" cy="16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20ed3270ae_0_33"/>
          <p:cNvSpPr txBox="1"/>
          <p:nvPr/>
        </p:nvSpPr>
        <p:spPr>
          <a:xfrm>
            <a:off x="8079500" y="2440200"/>
            <a:ext cx="178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Trebuchet MS"/>
                <a:ea typeface="Trebuchet MS"/>
                <a:cs typeface="Trebuchet MS"/>
                <a:sym typeface="Trebuchet MS"/>
              </a:rPr>
              <a:t>Légende câbles :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" name="Google Shape;186;g120ed3270ae_0_3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87" name="Google Shape;187;g120ed3270ae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400" y="1410725"/>
            <a:ext cx="6170008" cy="52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1206" y="3048638"/>
            <a:ext cx="2559200" cy="16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5"/>
          <p:cNvSpPr txBox="1"/>
          <p:nvPr>
            <p:ph type="title"/>
          </p:nvPr>
        </p:nvSpPr>
        <p:spPr>
          <a:xfrm>
            <a:off x="677325" y="609600"/>
            <a:ext cx="8728800" cy="7554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fr-FR"/>
              <a:t>Schéma d’architecture proposée (réseau)</a:t>
            </a:r>
            <a:endParaRPr/>
          </a:p>
        </p:txBody>
      </p:sp>
      <p:sp>
        <p:nvSpPr>
          <p:cNvPr id="194" name="Google Shape;194;p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5" name="Google Shape;195;p5"/>
          <p:cNvSpPr txBox="1"/>
          <p:nvPr/>
        </p:nvSpPr>
        <p:spPr>
          <a:xfrm>
            <a:off x="8079500" y="2440200"/>
            <a:ext cx="178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Trebuchet MS"/>
                <a:ea typeface="Trebuchet MS"/>
                <a:cs typeface="Trebuchet MS"/>
                <a:sym typeface="Trebuchet MS"/>
              </a:rPr>
              <a:t>Légende câbles :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6" name="Google Shape;19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275" y="1517400"/>
            <a:ext cx="6073844" cy="51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"/>
          <p:cNvSpPr txBox="1"/>
          <p:nvPr>
            <p:ph type="title"/>
          </p:nvPr>
        </p:nvSpPr>
        <p:spPr>
          <a:xfrm>
            <a:off x="677325" y="609600"/>
            <a:ext cx="8596800" cy="7665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fr-FR"/>
              <a:t>Schéma d’architecture proposée (Wi-Fi)</a:t>
            </a:r>
            <a:endParaRPr/>
          </a:p>
        </p:txBody>
      </p:sp>
      <p:pic>
        <p:nvPicPr>
          <p:cNvPr id="202" name="Google Shape;20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277" y="1663700"/>
            <a:ext cx="5151422" cy="4144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999" y="1663700"/>
            <a:ext cx="5223559" cy="414416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 txBox="1"/>
          <p:nvPr/>
        </p:nvSpPr>
        <p:spPr>
          <a:xfrm>
            <a:off x="2463157" y="5957888"/>
            <a:ext cx="18716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b="0" baseline="30000" i="0" lang="fr-FR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er</a:t>
            </a:r>
            <a:r>
              <a:rPr b="0" i="0" lang="fr-FR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et 3</a:t>
            </a:r>
            <a:r>
              <a:rPr b="0" baseline="30000" i="0" lang="fr-FR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ème</a:t>
            </a:r>
            <a:r>
              <a:rPr b="0" i="0" lang="fr-FR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étage</a:t>
            </a:r>
            <a:endParaRPr/>
          </a:p>
        </p:txBody>
      </p:sp>
      <p:sp>
        <p:nvSpPr>
          <p:cNvPr id="205" name="Google Shape;205;p6"/>
          <p:cNvSpPr txBox="1"/>
          <p:nvPr/>
        </p:nvSpPr>
        <p:spPr>
          <a:xfrm>
            <a:off x="8018179" y="5957888"/>
            <a:ext cx="13791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baseline="30000" lang="fr-F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ème</a:t>
            </a:r>
            <a:r>
              <a:rPr lang="fr-F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étage</a:t>
            </a:r>
            <a:endParaRPr/>
          </a:p>
        </p:txBody>
      </p:sp>
      <p:sp>
        <p:nvSpPr>
          <p:cNvPr id="206" name="Google Shape;206;p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 txBox="1"/>
          <p:nvPr>
            <p:ph type="title"/>
          </p:nvPr>
        </p:nvSpPr>
        <p:spPr>
          <a:xfrm>
            <a:off x="677325" y="609600"/>
            <a:ext cx="8596800" cy="7320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fr-FR"/>
              <a:t>Schéma d’architecture proposée (Wi-Fi)</a:t>
            </a:r>
            <a:endParaRPr/>
          </a:p>
        </p:txBody>
      </p:sp>
      <p:pic>
        <p:nvPicPr>
          <p:cNvPr id="212" name="Google Shape;21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50" y="2041025"/>
            <a:ext cx="6085775" cy="34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2325" y="1445775"/>
            <a:ext cx="3622825" cy="50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te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2022-03-30T11:44:32Z</dcterms:created>
  <dc:creator>Samuel Laforge</dc:creator>
</cp:coreProperties>
</file>